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71" r:id="rId4"/>
    <p:sldId id="257" r:id="rId5"/>
    <p:sldId id="268" r:id="rId6"/>
    <p:sldId id="260" r:id="rId7"/>
    <p:sldId id="272" r:id="rId8"/>
    <p:sldId id="258" r:id="rId9"/>
    <p:sldId id="274" r:id="rId10"/>
    <p:sldId id="275" r:id="rId11"/>
    <p:sldId id="277" r:id="rId12"/>
    <p:sldId id="273" r:id="rId13"/>
    <p:sldId id="262" r:id="rId14"/>
    <p:sldId id="276" r:id="rId15"/>
    <p:sldId id="261" r:id="rId16"/>
    <p:sldId id="266" r:id="rId17"/>
  </p:sldIdLst>
  <p:sldSz cx="18288000" cy="10287000"/>
  <p:notesSz cx="6858000" cy="9144000"/>
  <p:embeddedFontLst>
    <p:embeddedFont>
      <p:font typeface="Canva Sans" panose="020B0604020202020204" charset="0"/>
      <p:regular r:id="rId18"/>
    </p:embeddedFont>
    <p:embeddedFont>
      <p:font typeface="Rasputin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26ECE-EDA0-4D77-BA89-DDC2815CC66D}" v="98" dt="2024-04-06T11:33:18.263"/>
    <p1510:client id="{70747829-A06D-435E-86BC-D4D5D35483B2}" v="1645" dt="2024-04-06T12:59:51.094"/>
    <p1510:client id="{C5FE211C-D241-4B78-8ED2-D541B925C6EA}" v="280" dt="2024-04-06T10:35:08.583"/>
    <p1510:client id="{E76EF295-FF31-4C40-8331-25E9E85D0DEA}" v="63" dt="2024-04-06T11:43:47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327A2-3BF5-454E-B776-54BDBF7E160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22CFFC-C03D-4D4D-B1CD-1066A4468264}">
      <dgm:prSet/>
      <dgm:spPr/>
      <dgm:t>
        <a:bodyPr/>
        <a:lstStyle/>
        <a:p>
          <a:r>
            <a:rPr lang="en-US"/>
            <a:t>Most of anomaly detection approaches such as Kmeans</a:t>
          </a:r>
        </a:p>
      </dgm:t>
    </dgm:pt>
    <dgm:pt modelId="{93441E54-CCC0-4AFF-AC68-53A763DAB916}" type="parTrans" cxnId="{E18F05B3-7A3C-47EB-801B-18D22FED3A4A}">
      <dgm:prSet/>
      <dgm:spPr/>
      <dgm:t>
        <a:bodyPr/>
        <a:lstStyle/>
        <a:p>
          <a:endParaRPr lang="en-US"/>
        </a:p>
      </dgm:t>
    </dgm:pt>
    <dgm:pt modelId="{B2CDBFFC-9FB1-4108-B329-9235FA81406F}" type="sibTrans" cxnId="{E18F05B3-7A3C-47EB-801B-18D22FED3A4A}">
      <dgm:prSet/>
      <dgm:spPr/>
      <dgm:t>
        <a:bodyPr/>
        <a:lstStyle/>
        <a:p>
          <a:endParaRPr lang="en-US"/>
        </a:p>
      </dgm:t>
    </dgm:pt>
    <dgm:pt modelId="{EE394AA3-8CD8-46C2-B62D-B3292C8D314E}">
      <dgm:prSet/>
      <dgm:spPr/>
      <dgm:t>
        <a:bodyPr/>
        <a:lstStyle/>
        <a:p>
          <a:r>
            <a:rPr lang="en-US"/>
            <a:t>construct a profile of normal instances, then identify anomalies as those that do not conform to the normal profile. This leads to two major drawbacks. The</a:t>
          </a:r>
        </a:p>
      </dgm:t>
    </dgm:pt>
    <dgm:pt modelId="{D89DBFE4-FAEB-4553-8362-DF5341B18919}" type="parTrans" cxnId="{9E986026-3D0E-46C4-B125-B15B32F2E10A}">
      <dgm:prSet/>
      <dgm:spPr/>
      <dgm:t>
        <a:bodyPr/>
        <a:lstStyle/>
        <a:p>
          <a:endParaRPr lang="en-US"/>
        </a:p>
      </dgm:t>
    </dgm:pt>
    <dgm:pt modelId="{71CD146A-822D-4FE3-B5AE-1C6D65EEFF8B}" type="sibTrans" cxnId="{9E986026-3D0E-46C4-B125-B15B32F2E10A}">
      <dgm:prSet/>
      <dgm:spPr/>
      <dgm:t>
        <a:bodyPr/>
        <a:lstStyle/>
        <a:p>
          <a:endParaRPr lang="en-US"/>
        </a:p>
      </dgm:t>
    </dgm:pt>
    <dgm:pt modelId="{6AA0710B-6F8F-4EF8-B882-F13B8CD36563}">
      <dgm:prSet/>
      <dgm:spPr/>
      <dgm:t>
        <a:bodyPr/>
        <a:lstStyle/>
        <a:p>
          <a:r>
            <a:rPr lang="en-US"/>
            <a:t>approaches are seldom optimized and constrained to low dimensional data and small data size.</a:t>
          </a:r>
        </a:p>
      </dgm:t>
    </dgm:pt>
    <dgm:pt modelId="{4204E6F5-10F6-437B-BFAF-49E21C9E1428}" type="parTrans" cxnId="{7B615AF7-62AA-494D-B611-916DECAF72CE}">
      <dgm:prSet/>
      <dgm:spPr/>
      <dgm:t>
        <a:bodyPr/>
        <a:lstStyle/>
        <a:p>
          <a:endParaRPr lang="en-US"/>
        </a:p>
      </dgm:t>
    </dgm:pt>
    <dgm:pt modelId="{641B9BF4-ADB1-49D8-A0DB-B61A126AB8D5}" type="sibTrans" cxnId="{7B615AF7-62AA-494D-B611-916DECAF72CE}">
      <dgm:prSet/>
      <dgm:spPr/>
      <dgm:t>
        <a:bodyPr/>
        <a:lstStyle/>
        <a:p>
          <a:endParaRPr lang="en-US"/>
        </a:p>
      </dgm:t>
    </dgm:pt>
    <dgm:pt modelId="{EDCEA791-213F-4EEE-8B18-A698C1A14A49}">
      <dgm:prSet/>
      <dgm:spPr/>
      <dgm:t>
        <a:bodyPr/>
        <a:lstStyle/>
        <a:p>
          <a:r>
            <a:rPr lang="en-US"/>
            <a:t>In contrast, the Isolation Forest algorithm says that anomalies: (</a:t>
          </a:r>
        </a:p>
      </dgm:t>
    </dgm:pt>
    <dgm:pt modelId="{263C8083-E89F-4441-AF2E-655312F82E88}" type="parTrans" cxnId="{40308693-5640-4875-BA80-5F3B5CA8FB10}">
      <dgm:prSet/>
      <dgm:spPr/>
      <dgm:t>
        <a:bodyPr/>
        <a:lstStyle/>
        <a:p>
          <a:endParaRPr lang="en-US"/>
        </a:p>
      </dgm:t>
    </dgm:pt>
    <dgm:pt modelId="{BA1B812D-A6EF-4BDB-9202-73AFEA487A7D}" type="sibTrans" cxnId="{40308693-5640-4875-BA80-5F3B5CA8FB10}">
      <dgm:prSet/>
      <dgm:spPr/>
      <dgm:t>
        <a:bodyPr/>
        <a:lstStyle/>
        <a:p>
          <a:endParaRPr lang="en-US"/>
        </a:p>
      </dgm:t>
    </dgm:pt>
    <dgm:pt modelId="{EDCD9A77-4B71-4E25-8C92-6E3BCC6E56D6}">
      <dgm:prSet/>
      <dgm:spPr/>
      <dgm:t>
        <a:bodyPr/>
        <a:lstStyle/>
        <a:p>
          <a:r>
            <a:rPr lang="en-US"/>
            <a:t>i) They are the minority consisting of only a few instances (ii) They have</a:t>
          </a:r>
        </a:p>
      </dgm:t>
    </dgm:pt>
    <dgm:pt modelId="{66495EB8-6E30-4210-82E9-F700C3B3E126}" type="parTrans" cxnId="{99032262-A2F9-4B48-9A74-D2916ACCBE97}">
      <dgm:prSet/>
      <dgm:spPr/>
      <dgm:t>
        <a:bodyPr/>
        <a:lstStyle/>
        <a:p>
          <a:endParaRPr lang="en-US"/>
        </a:p>
      </dgm:t>
    </dgm:pt>
    <dgm:pt modelId="{9455F85F-AF65-4FDC-9D81-189F7FF5315F}" type="sibTrans" cxnId="{99032262-A2F9-4B48-9A74-D2916ACCBE97}">
      <dgm:prSet/>
      <dgm:spPr/>
      <dgm:t>
        <a:bodyPr/>
        <a:lstStyle/>
        <a:p>
          <a:endParaRPr lang="en-US"/>
        </a:p>
      </dgm:t>
    </dgm:pt>
    <dgm:pt modelId="{58FC1878-595C-4DED-945C-8F149CEF7465}">
      <dgm:prSet/>
      <dgm:spPr/>
      <dgm:t>
        <a:bodyPr/>
        <a:lstStyle/>
        <a:p>
          <a:r>
            <a:rPr lang="en-US"/>
            <a:t>attribute values very different from normal attribute values. Focusing on these</a:t>
          </a:r>
        </a:p>
      </dgm:t>
    </dgm:pt>
    <dgm:pt modelId="{4D918468-6BFB-4117-A9FA-50CFC422CF26}" type="parTrans" cxnId="{4D00E249-D4E4-41E5-8DE3-AE236DFF82E5}">
      <dgm:prSet/>
      <dgm:spPr/>
      <dgm:t>
        <a:bodyPr/>
        <a:lstStyle/>
        <a:p>
          <a:endParaRPr lang="en-US"/>
        </a:p>
      </dgm:t>
    </dgm:pt>
    <dgm:pt modelId="{6B8DA2FB-B641-4418-9C80-6420727436F3}" type="sibTrans" cxnId="{4D00E249-D4E4-41E5-8DE3-AE236DFF82E5}">
      <dgm:prSet/>
      <dgm:spPr/>
      <dgm:t>
        <a:bodyPr/>
        <a:lstStyle/>
        <a:p>
          <a:endParaRPr lang="en-US"/>
        </a:p>
      </dgm:t>
    </dgm:pt>
    <dgm:pt modelId="{37DC9491-F51F-4B27-8C2E-342552281E49}">
      <dgm:prSet/>
      <dgm:spPr/>
      <dgm:t>
        <a:bodyPr/>
        <a:lstStyle/>
        <a:p>
          <a:r>
            <a:rPr lang="en-US"/>
            <a:t>properties makes it easier to isolate them</a:t>
          </a:r>
        </a:p>
      </dgm:t>
    </dgm:pt>
    <dgm:pt modelId="{2CB02B5F-1C0E-49EF-8D1C-54EBB9997C5B}" type="parTrans" cxnId="{EF2EA564-C1C8-453E-BD4C-EDDEA4FD2F75}">
      <dgm:prSet/>
      <dgm:spPr/>
      <dgm:t>
        <a:bodyPr/>
        <a:lstStyle/>
        <a:p>
          <a:endParaRPr lang="en-US"/>
        </a:p>
      </dgm:t>
    </dgm:pt>
    <dgm:pt modelId="{31B6336F-DD43-48CC-88F5-957068DBA5D3}" type="sibTrans" cxnId="{EF2EA564-C1C8-453E-BD4C-EDDEA4FD2F75}">
      <dgm:prSet/>
      <dgm:spPr/>
      <dgm:t>
        <a:bodyPr/>
        <a:lstStyle/>
        <a:p>
          <a:endParaRPr lang="en-US"/>
        </a:p>
      </dgm:t>
    </dgm:pt>
    <dgm:pt modelId="{EAAED6F9-8A8D-48C6-AD25-00007DCC0F75}" type="pres">
      <dgm:prSet presAssocID="{F34327A2-3BF5-454E-B776-54BDBF7E1600}" presName="Name0" presStyleCnt="0">
        <dgm:presLayoutVars>
          <dgm:dir/>
          <dgm:resizeHandles val="exact"/>
        </dgm:presLayoutVars>
      </dgm:prSet>
      <dgm:spPr/>
    </dgm:pt>
    <dgm:pt modelId="{F759EB6E-15DF-4605-9F32-6FA6D8B91C84}" type="pres">
      <dgm:prSet presAssocID="{2C22CFFC-C03D-4D4D-B1CD-1066A4468264}" presName="node" presStyleLbl="node1" presStyleIdx="0" presStyleCnt="7">
        <dgm:presLayoutVars>
          <dgm:bulletEnabled val="1"/>
        </dgm:presLayoutVars>
      </dgm:prSet>
      <dgm:spPr/>
    </dgm:pt>
    <dgm:pt modelId="{70D27407-FD8E-4341-999A-7EA0046057D9}" type="pres">
      <dgm:prSet presAssocID="{B2CDBFFC-9FB1-4108-B329-9235FA81406F}" presName="sibTrans" presStyleLbl="sibTrans1D1" presStyleIdx="0" presStyleCnt="6"/>
      <dgm:spPr/>
    </dgm:pt>
    <dgm:pt modelId="{E1A8686E-9F14-4230-BEB4-CB722DCAA28F}" type="pres">
      <dgm:prSet presAssocID="{B2CDBFFC-9FB1-4108-B329-9235FA81406F}" presName="connectorText" presStyleLbl="sibTrans1D1" presStyleIdx="0" presStyleCnt="6"/>
      <dgm:spPr/>
    </dgm:pt>
    <dgm:pt modelId="{CE5FE3F5-721F-4664-B74E-BB1F8C694231}" type="pres">
      <dgm:prSet presAssocID="{EE394AA3-8CD8-46C2-B62D-B3292C8D314E}" presName="node" presStyleLbl="node1" presStyleIdx="1" presStyleCnt="7">
        <dgm:presLayoutVars>
          <dgm:bulletEnabled val="1"/>
        </dgm:presLayoutVars>
      </dgm:prSet>
      <dgm:spPr/>
    </dgm:pt>
    <dgm:pt modelId="{D39FEECA-D95A-453B-98DD-4B3AA9396E03}" type="pres">
      <dgm:prSet presAssocID="{71CD146A-822D-4FE3-B5AE-1C6D65EEFF8B}" presName="sibTrans" presStyleLbl="sibTrans1D1" presStyleIdx="1" presStyleCnt="6"/>
      <dgm:spPr/>
    </dgm:pt>
    <dgm:pt modelId="{89AE32C0-07C6-4B2A-9578-26A5D86DE40B}" type="pres">
      <dgm:prSet presAssocID="{71CD146A-822D-4FE3-B5AE-1C6D65EEFF8B}" presName="connectorText" presStyleLbl="sibTrans1D1" presStyleIdx="1" presStyleCnt="6"/>
      <dgm:spPr/>
    </dgm:pt>
    <dgm:pt modelId="{B91DA271-4DBB-47F5-BD13-CA8D3C204155}" type="pres">
      <dgm:prSet presAssocID="{6AA0710B-6F8F-4EF8-B882-F13B8CD36563}" presName="node" presStyleLbl="node1" presStyleIdx="2" presStyleCnt="7">
        <dgm:presLayoutVars>
          <dgm:bulletEnabled val="1"/>
        </dgm:presLayoutVars>
      </dgm:prSet>
      <dgm:spPr/>
    </dgm:pt>
    <dgm:pt modelId="{4940D897-9C1E-458D-BD94-22ED4852C780}" type="pres">
      <dgm:prSet presAssocID="{641B9BF4-ADB1-49D8-A0DB-B61A126AB8D5}" presName="sibTrans" presStyleLbl="sibTrans1D1" presStyleIdx="2" presStyleCnt="6"/>
      <dgm:spPr/>
    </dgm:pt>
    <dgm:pt modelId="{7EF51552-9B66-421E-9EE4-EC6D1730B02F}" type="pres">
      <dgm:prSet presAssocID="{641B9BF4-ADB1-49D8-A0DB-B61A126AB8D5}" presName="connectorText" presStyleLbl="sibTrans1D1" presStyleIdx="2" presStyleCnt="6"/>
      <dgm:spPr/>
    </dgm:pt>
    <dgm:pt modelId="{D057374F-53F5-49B9-B004-DF4EBA225101}" type="pres">
      <dgm:prSet presAssocID="{EDCEA791-213F-4EEE-8B18-A698C1A14A49}" presName="node" presStyleLbl="node1" presStyleIdx="3" presStyleCnt="7">
        <dgm:presLayoutVars>
          <dgm:bulletEnabled val="1"/>
        </dgm:presLayoutVars>
      </dgm:prSet>
      <dgm:spPr/>
    </dgm:pt>
    <dgm:pt modelId="{720A4757-F250-456A-B92E-DD575243687E}" type="pres">
      <dgm:prSet presAssocID="{BA1B812D-A6EF-4BDB-9202-73AFEA487A7D}" presName="sibTrans" presStyleLbl="sibTrans1D1" presStyleIdx="3" presStyleCnt="6"/>
      <dgm:spPr/>
    </dgm:pt>
    <dgm:pt modelId="{EC04D0D9-C809-40FA-BC61-4D7BDD9AB1AC}" type="pres">
      <dgm:prSet presAssocID="{BA1B812D-A6EF-4BDB-9202-73AFEA487A7D}" presName="connectorText" presStyleLbl="sibTrans1D1" presStyleIdx="3" presStyleCnt="6"/>
      <dgm:spPr/>
    </dgm:pt>
    <dgm:pt modelId="{B0E432D8-B2E2-4417-A3EC-84397EDBC2E7}" type="pres">
      <dgm:prSet presAssocID="{EDCD9A77-4B71-4E25-8C92-6E3BCC6E56D6}" presName="node" presStyleLbl="node1" presStyleIdx="4" presStyleCnt="7">
        <dgm:presLayoutVars>
          <dgm:bulletEnabled val="1"/>
        </dgm:presLayoutVars>
      </dgm:prSet>
      <dgm:spPr/>
    </dgm:pt>
    <dgm:pt modelId="{F4F46139-6CA7-4713-9FFD-4F96F633CA77}" type="pres">
      <dgm:prSet presAssocID="{9455F85F-AF65-4FDC-9D81-189F7FF5315F}" presName="sibTrans" presStyleLbl="sibTrans1D1" presStyleIdx="4" presStyleCnt="6"/>
      <dgm:spPr/>
    </dgm:pt>
    <dgm:pt modelId="{D2D5041E-E3A1-468B-BCD6-C4CDC4CAAD16}" type="pres">
      <dgm:prSet presAssocID="{9455F85F-AF65-4FDC-9D81-189F7FF5315F}" presName="connectorText" presStyleLbl="sibTrans1D1" presStyleIdx="4" presStyleCnt="6"/>
      <dgm:spPr/>
    </dgm:pt>
    <dgm:pt modelId="{74CFEF58-5931-473B-9453-1CAEDA2A4FB4}" type="pres">
      <dgm:prSet presAssocID="{58FC1878-595C-4DED-945C-8F149CEF7465}" presName="node" presStyleLbl="node1" presStyleIdx="5" presStyleCnt="7">
        <dgm:presLayoutVars>
          <dgm:bulletEnabled val="1"/>
        </dgm:presLayoutVars>
      </dgm:prSet>
      <dgm:spPr/>
    </dgm:pt>
    <dgm:pt modelId="{2E3D4B1F-1B69-41C9-9A26-0BC5C6D51A68}" type="pres">
      <dgm:prSet presAssocID="{6B8DA2FB-B641-4418-9C80-6420727436F3}" presName="sibTrans" presStyleLbl="sibTrans1D1" presStyleIdx="5" presStyleCnt="6"/>
      <dgm:spPr/>
    </dgm:pt>
    <dgm:pt modelId="{E52002F4-76AC-4795-990D-DE6B2E758836}" type="pres">
      <dgm:prSet presAssocID="{6B8DA2FB-B641-4418-9C80-6420727436F3}" presName="connectorText" presStyleLbl="sibTrans1D1" presStyleIdx="5" presStyleCnt="6"/>
      <dgm:spPr/>
    </dgm:pt>
    <dgm:pt modelId="{CFDFF282-F37B-463B-8C50-6AA4D92FDE98}" type="pres">
      <dgm:prSet presAssocID="{37DC9491-F51F-4B27-8C2E-342552281E49}" presName="node" presStyleLbl="node1" presStyleIdx="6" presStyleCnt="7">
        <dgm:presLayoutVars>
          <dgm:bulletEnabled val="1"/>
        </dgm:presLayoutVars>
      </dgm:prSet>
      <dgm:spPr/>
    </dgm:pt>
  </dgm:ptLst>
  <dgm:cxnLst>
    <dgm:cxn modelId="{407ADB00-0FF5-4D2D-BE23-E90D0309945F}" type="presOf" srcId="{6B8DA2FB-B641-4418-9C80-6420727436F3}" destId="{2E3D4B1F-1B69-41C9-9A26-0BC5C6D51A68}" srcOrd="0" destOrd="0" presId="urn:microsoft.com/office/officeart/2016/7/layout/RepeatingBendingProcessNew"/>
    <dgm:cxn modelId="{3895F30B-2F81-40E7-B3C2-6AD5F1D535F7}" type="presOf" srcId="{641B9BF4-ADB1-49D8-A0DB-B61A126AB8D5}" destId="{4940D897-9C1E-458D-BD94-22ED4852C780}" srcOrd="0" destOrd="0" presId="urn:microsoft.com/office/officeart/2016/7/layout/RepeatingBendingProcessNew"/>
    <dgm:cxn modelId="{3ED2A01B-578F-4993-A726-E8DB2760CD60}" type="presOf" srcId="{641B9BF4-ADB1-49D8-A0DB-B61A126AB8D5}" destId="{7EF51552-9B66-421E-9EE4-EC6D1730B02F}" srcOrd="1" destOrd="0" presId="urn:microsoft.com/office/officeart/2016/7/layout/RepeatingBendingProcessNew"/>
    <dgm:cxn modelId="{9E986026-3D0E-46C4-B125-B15B32F2E10A}" srcId="{F34327A2-3BF5-454E-B776-54BDBF7E1600}" destId="{EE394AA3-8CD8-46C2-B62D-B3292C8D314E}" srcOrd="1" destOrd="0" parTransId="{D89DBFE4-FAEB-4553-8362-DF5341B18919}" sibTransId="{71CD146A-822D-4FE3-B5AE-1C6D65EEFF8B}"/>
    <dgm:cxn modelId="{99032262-A2F9-4B48-9A74-D2916ACCBE97}" srcId="{F34327A2-3BF5-454E-B776-54BDBF7E1600}" destId="{EDCD9A77-4B71-4E25-8C92-6E3BCC6E56D6}" srcOrd="4" destOrd="0" parTransId="{66495EB8-6E30-4210-82E9-F700C3B3E126}" sibTransId="{9455F85F-AF65-4FDC-9D81-189F7FF5315F}"/>
    <dgm:cxn modelId="{6417E242-B65C-4A51-8BFE-06108713390B}" type="presOf" srcId="{F34327A2-3BF5-454E-B776-54BDBF7E1600}" destId="{EAAED6F9-8A8D-48C6-AD25-00007DCC0F75}" srcOrd="0" destOrd="0" presId="urn:microsoft.com/office/officeart/2016/7/layout/RepeatingBendingProcessNew"/>
    <dgm:cxn modelId="{EF2EA564-C1C8-453E-BD4C-EDDEA4FD2F75}" srcId="{F34327A2-3BF5-454E-B776-54BDBF7E1600}" destId="{37DC9491-F51F-4B27-8C2E-342552281E49}" srcOrd="6" destOrd="0" parTransId="{2CB02B5F-1C0E-49EF-8D1C-54EBB9997C5B}" sibTransId="{31B6336F-DD43-48CC-88F5-957068DBA5D3}"/>
    <dgm:cxn modelId="{4D00E249-D4E4-41E5-8DE3-AE236DFF82E5}" srcId="{F34327A2-3BF5-454E-B776-54BDBF7E1600}" destId="{58FC1878-595C-4DED-945C-8F149CEF7465}" srcOrd="5" destOrd="0" parTransId="{4D918468-6BFB-4117-A9FA-50CFC422CF26}" sibTransId="{6B8DA2FB-B641-4418-9C80-6420727436F3}"/>
    <dgm:cxn modelId="{D8CD3B6B-2964-4724-BA4A-F237D45F2E68}" type="presOf" srcId="{71CD146A-822D-4FE3-B5AE-1C6D65EEFF8B}" destId="{D39FEECA-D95A-453B-98DD-4B3AA9396E03}" srcOrd="0" destOrd="0" presId="urn:microsoft.com/office/officeart/2016/7/layout/RepeatingBendingProcessNew"/>
    <dgm:cxn modelId="{776E0B4D-ABCA-4F55-BF06-915C52B739FA}" type="presOf" srcId="{2C22CFFC-C03D-4D4D-B1CD-1066A4468264}" destId="{F759EB6E-15DF-4605-9F32-6FA6D8B91C84}" srcOrd="0" destOrd="0" presId="urn:microsoft.com/office/officeart/2016/7/layout/RepeatingBendingProcessNew"/>
    <dgm:cxn modelId="{1420744F-34AD-4B42-8C20-C20A706B165B}" type="presOf" srcId="{6AA0710B-6F8F-4EF8-B882-F13B8CD36563}" destId="{B91DA271-4DBB-47F5-BD13-CA8D3C204155}" srcOrd="0" destOrd="0" presId="urn:microsoft.com/office/officeart/2016/7/layout/RepeatingBendingProcessNew"/>
    <dgm:cxn modelId="{225D5556-70E7-4577-BE19-1C32A57B222C}" type="presOf" srcId="{71CD146A-822D-4FE3-B5AE-1C6D65EEFF8B}" destId="{89AE32C0-07C6-4B2A-9578-26A5D86DE40B}" srcOrd="1" destOrd="0" presId="urn:microsoft.com/office/officeart/2016/7/layout/RepeatingBendingProcessNew"/>
    <dgm:cxn modelId="{7E07DF84-07A0-425F-A289-4A2ACD63FEBE}" type="presOf" srcId="{B2CDBFFC-9FB1-4108-B329-9235FA81406F}" destId="{E1A8686E-9F14-4230-BEB4-CB722DCAA28F}" srcOrd="1" destOrd="0" presId="urn:microsoft.com/office/officeart/2016/7/layout/RepeatingBendingProcessNew"/>
    <dgm:cxn modelId="{1245D985-B7DB-418E-A244-AC25341A815E}" type="presOf" srcId="{37DC9491-F51F-4B27-8C2E-342552281E49}" destId="{CFDFF282-F37B-463B-8C50-6AA4D92FDE98}" srcOrd="0" destOrd="0" presId="urn:microsoft.com/office/officeart/2016/7/layout/RepeatingBendingProcessNew"/>
    <dgm:cxn modelId="{8E2A6C91-1E9A-41FE-A10F-E29023D3D4CA}" type="presOf" srcId="{B2CDBFFC-9FB1-4108-B329-9235FA81406F}" destId="{70D27407-FD8E-4341-999A-7EA0046057D9}" srcOrd="0" destOrd="0" presId="urn:microsoft.com/office/officeart/2016/7/layout/RepeatingBendingProcessNew"/>
    <dgm:cxn modelId="{2A244F91-FC1B-432D-9784-B7B12ED894D9}" type="presOf" srcId="{58FC1878-595C-4DED-945C-8F149CEF7465}" destId="{74CFEF58-5931-473B-9453-1CAEDA2A4FB4}" srcOrd="0" destOrd="0" presId="urn:microsoft.com/office/officeart/2016/7/layout/RepeatingBendingProcessNew"/>
    <dgm:cxn modelId="{40308693-5640-4875-BA80-5F3B5CA8FB10}" srcId="{F34327A2-3BF5-454E-B776-54BDBF7E1600}" destId="{EDCEA791-213F-4EEE-8B18-A698C1A14A49}" srcOrd="3" destOrd="0" parTransId="{263C8083-E89F-4441-AF2E-655312F82E88}" sibTransId="{BA1B812D-A6EF-4BDB-9202-73AFEA487A7D}"/>
    <dgm:cxn modelId="{69BDC1AA-4F8C-47A6-8110-7170A3816CEE}" type="presOf" srcId="{9455F85F-AF65-4FDC-9D81-189F7FF5315F}" destId="{D2D5041E-E3A1-468B-BCD6-C4CDC4CAAD16}" srcOrd="1" destOrd="0" presId="urn:microsoft.com/office/officeart/2016/7/layout/RepeatingBendingProcessNew"/>
    <dgm:cxn modelId="{E18F05B3-7A3C-47EB-801B-18D22FED3A4A}" srcId="{F34327A2-3BF5-454E-B776-54BDBF7E1600}" destId="{2C22CFFC-C03D-4D4D-B1CD-1066A4468264}" srcOrd="0" destOrd="0" parTransId="{93441E54-CCC0-4AFF-AC68-53A763DAB916}" sibTransId="{B2CDBFFC-9FB1-4108-B329-9235FA81406F}"/>
    <dgm:cxn modelId="{43FEF5C5-7BE4-4ED0-ACE9-6657F549F71A}" type="presOf" srcId="{EDCD9A77-4B71-4E25-8C92-6E3BCC6E56D6}" destId="{B0E432D8-B2E2-4417-A3EC-84397EDBC2E7}" srcOrd="0" destOrd="0" presId="urn:microsoft.com/office/officeart/2016/7/layout/RepeatingBendingProcessNew"/>
    <dgm:cxn modelId="{AF3C15CC-E972-4CDE-8C78-79F0E09F0222}" type="presOf" srcId="{BA1B812D-A6EF-4BDB-9202-73AFEA487A7D}" destId="{720A4757-F250-456A-B92E-DD575243687E}" srcOrd="0" destOrd="0" presId="urn:microsoft.com/office/officeart/2016/7/layout/RepeatingBendingProcessNew"/>
    <dgm:cxn modelId="{77253ED3-5071-41E7-BF8A-52DC28BE09C2}" type="presOf" srcId="{EDCEA791-213F-4EEE-8B18-A698C1A14A49}" destId="{D057374F-53F5-49B9-B004-DF4EBA225101}" srcOrd="0" destOrd="0" presId="urn:microsoft.com/office/officeart/2016/7/layout/RepeatingBendingProcessNew"/>
    <dgm:cxn modelId="{F19B5EDC-CCC5-4A5E-B5E6-7CD974790369}" type="presOf" srcId="{6B8DA2FB-B641-4418-9C80-6420727436F3}" destId="{E52002F4-76AC-4795-990D-DE6B2E758836}" srcOrd="1" destOrd="0" presId="urn:microsoft.com/office/officeart/2016/7/layout/RepeatingBendingProcessNew"/>
    <dgm:cxn modelId="{28AC22E4-D8DD-4EC5-B7CC-5FC5752BB38F}" type="presOf" srcId="{9455F85F-AF65-4FDC-9D81-189F7FF5315F}" destId="{F4F46139-6CA7-4713-9FFD-4F96F633CA77}" srcOrd="0" destOrd="0" presId="urn:microsoft.com/office/officeart/2016/7/layout/RepeatingBendingProcessNew"/>
    <dgm:cxn modelId="{3F25E3EE-6F0F-499A-A5C4-D8568E755744}" type="presOf" srcId="{BA1B812D-A6EF-4BDB-9202-73AFEA487A7D}" destId="{EC04D0D9-C809-40FA-BC61-4D7BDD9AB1AC}" srcOrd="1" destOrd="0" presId="urn:microsoft.com/office/officeart/2016/7/layout/RepeatingBendingProcessNew"/>
    <dgm:cxn modelId="{73CC92F2-26E2-4530-A561-A469C01BB2B7}" type="presOf" srcId="{EE394AA3-8CD8-46C2-B62D-B3292C8D314E}" destId="{CE5FE3F5-721F-4664-B74E-BB1F8C694231}" srcOrd="0" destOrd="0" presId="urn:microsoft.com/office/officeart/2016/7/layout/RepeatingBendingProcessNew"/>
    <dgm:cxn modelId="{7B615AF7-62AA-494D-B611-916DECAF72CE}" srcId="{F34327A2-3BF5-454E-B776-54BDBF7E1600}" destId="{6AA0710B-6F8F-4EF8-B882-F13B8CD36563}" srcOrd="2" destOrd="0" parTransId="{4204E6F5-10F6-437B-BFAF-49E21C9E1428}" sibTransId="{641B9BF4-ADB1-49D8-A0DB-B61A126AB8D5}"/>
    <dgm:cxn modelId="{7E720030-FE25-4523-916B-7CEC63168D1F}" type="presParOf" srcId="{EAAED6F9-8A8D-48C6-AD25-00007DCC0F75}" destId="{F759EB6E-15DF-4605-9F32-6FA6D8B91C84}" srcOrd="0" destOrd="0" presId="urn:microsoft.com/office/officeart/2016/7/layout/RepeatingBendingProcessNew"/>
    <dgm:cxn modelId="{73E1FA80-91EF-4D63-83FC-5EFF3F81625D}" type="presParOf" srcId="{EAAED6F9-8A8D-48C6-AD25-00007DCC0F75}" destId="{70D27407-FD8E-4341-999A-7EA0046057D9}" srcOrd="1" destOrd="0" presId="urn:microsoft.com/office/officeart/2016/7/layout/RepeatingBendingProcessNew"/>
    <dgm:cxn modelId="{F6D5E7CD-9B86-4BA4-90FD-3CD6E179A0F7}" type="presParOf" srcId="{70D27407-FD8E-4341-999A-7EA0046057D9}" destId="{E1A8686E-9F14-4230-BEB4-CB722DCAA28F}" srcOrd="0" destOrd="0" presId="urn:microsoft.com/office/officeart/2016/7/layout/RepeatingBendingProcessNew"/>
    <dgm:cxn modelId="{3267D9E5-34A1-46F5-A45B-E89E489FB0B1}" type="presParOf" srcId="{EAAED6F9-8A8D-48C6-AD25-00007DCC0F75}" destId="{CE5FE3F5-721F-4664-B74E-BB1F8C694231}" srcOrd="2" destOrd="0" presId="urn:microsoft.com/office/officeart/2016/7/layout/RepeatingBendingProcessNew"/>
    <dgm:cxn modelId="{4C9513A8-DF73-418A-907D-499C206A42D5}" type="presParOf" srcId="{EAAED6F9-8A8D-48C6-AD25-00007DCC0F75}" destId="{D39FEECA-D95A-453B-98DD-4B3AA9396E03}" srcOrd="3" destOrd="0" presId="urn:microsoft.com/office/officeart/2016/7/layout/RepeatingBendingProcessNew"/>
    <dgm:cxn modelId="{522AABDC-E0A2-4D15-AF39-8510F64F8B36}" type="presParOf" srcId="{D39FEECA-D95A-453B-98DD-4B3AA9396E03}" destId="{89AE32C0-07C6-4B2A-9578-26A5D86DE40B}" srcOrd="0" destOrd="0" presId="urn:microsoft.com/office/officeart/2016/7/layout/RepeatingBendingProcessNew"/>
    <dgm:cxn modelId="{3E81D692-6559-4859-B8A6-0105319BD423}" type="presParOf" srcId="{EAAED6F9-8A8D-48C6-AD25-00007DCC0F75}" destId="{B91DA271-4DBB-47F5-BD13-CA8D3C204155}" srcOrd="4" destOrd="0" presId="urn:microsoft.com/office/officeart/2016/7/layout/RepeatingBendingProcessNew"/>
    <dgm:cxn modelId="{DB999A6D-C43C-4B87-92A8-AB8A56CFBA7A}" type="presParOf" srcId="{EAAED6F9-8A8D-48C6-AD25-00007DCC0F75}" destId="{4940D897-9C1E-458D-BD94-22ED4852C780}" srcOrd="5" destOrd="0" presId="urn:microsoft.com/office/officeart/2016/7/layout/RepeatingBendingProcessNew"/>
    <dgm:cxn modelId="{32BA4C3A-50E9-41AB-9188-5FA6AAD14076}" type="presParOf" srcId="{4940D897-9C1E-458D-BD94-22ED4852C780}" destId="{7EF51552-9B66-421E-9EE4-EC6D1730B02F}" srcOrd="0" destOrd="0" presId="urn:microsoft.com/office/officeart/2016/7/layout/RepeatingBendingProcessNew"/>
    <dgm:cxn modelId="{3F5EF91A-D9B6-4DDA-91ED-D936AC29B105}" type="presParOf" srcId="{EAAED6F9-8A8D-48C6-AD25-00007DCC0F75}" destId="{D057374F-53F5-49B9-B004-DF4EBA225101}" srcOrd="6" destOrd="0" presId="urn:microsoft.com/office/officeart/2016/7/layout/RepeatingBendingProcessNew"/>
    <dgm:cxn modelId="{2B4888F8-E85F-494C-9992-CF7882840FA2}" type="presParOf" srcId="{EAAED6F9-8A8D-48C6-AD25-00007DCC0F75}" destId="{720A4757-F250-456A-B92E-DD575243687E}" srcOrd="7" destOrd="0" presId="urn:microsoft.com/office/officeart/2016/7/layout/RepeatingBendingProcessNew"/>
    <dgm:cxn modelId="{49660601-A1DA-424B-B714-A9CC9E6C2EB9}" type="presParOf" srcId="{720A4757-F250-456A-B92E-DD575243687E}" destId="{EC04D0D9-C809-40FA-BC61-4D7BDD9AB1AC}" srcOrd="0" destOrd="0" presId="urn:microsoft.com/office/officeart/2016/7/layout/RepeatingBendingProcessNew"/>
    <dgm:cxn modelId="{59AA1AF3-CA51-4839-8EF1-773B04A0BCD0}" type="presParOf" srcId="{EAAED6F9-8A8D-48C6-AD25-00007DCC0F75}" destId="{B0E432D8-B2E2-4417-A3EC-84397EDBC2E7}" srcOrd="8" destOrd="0" presId="urn:microsoft.com/office/officeart/2016/7/layout/RepeatingBendingProcessNew"/>
    <dgm:cxn modelId="{86F5AF73-0A70-4C9F-A4FF-7D0819620BCF}" type="presParOf" srcId="{EAAED6F9-8A8D-48C6-AD25-00007DCC0F75}" destId="{F4F46139-6CA7-4713-9FFD-4F96F633CA77}" srcOrd="9" destOrd="0" presId="urn:microsoft.com/office/officeart/2016/7/layout/RepeatingBendingProcessNew"/>
    <dgm:cxn modelId="{FBC55B09-1924-45D2-A075-B7CE663CF7E8}" type="presParOf" srcId="{F4F46139-6CA7-4713-9FFD-4F96F633CA77}" destId="{D2D5041E-E3A1-468B-BCD6-C4CDC4CAAD16}" srcOrd="0" destOrd="0" presId="urn:microsoft.com/office/officeart/2016/7/layout/RepeatingBendingProcessNew"/>
    <dgm:cxn modelId="{1FB5EC5E-5164-4974-A776-A75A474C5CB0}" type="presParOf" srcId="{EAAED6F9-8A8D-48C6-AD25-00007DCC0F75}" destId="{74CFEF58-5931-473B-9453-1CAEDA2A4FB4}" srcOrd="10" destOrd="0" presId="urn:microsoft.com/office/officeart/2016/7/layout/RepeatingBendingProcessNew"/>
    <dgm:cxn modelId="{94300451-5F51-4F5D-BB34-DB2F1B17EBDC}" type="presParOf" srcId="{EAAED6F9-8A8D-48C6-AD25-00007DCC0F75}" destId="{2E3D4B1F-1B69-41C9-9A26-0BC5C6D51A68}" srcOrd="11" destOrd="0" presId="urn:microsoft.com/office/officeart/2016/7/layout/RepeatingBendingProcessNew"/>
    <dgm:cxn modelId="{ABC9B14B-9D3C-4EC8-942C-D155B59AB3B4}" type="presParOf" srcId="{2E3D4B1F-1B69-41C9-9A26-0BC5C6D51A68}" destId="{E52002F4-76AC-4795-990D-DE6B2E758836}" srcOrd="0" destOrd="0" presId="urn:microsoft.com/office/officeart/2016/7/layout/RepeatingBendingProcessNew"/>
    <dgm:cxn modelId="{3EEBE82A-17AB-4DD3-B85B-2E81295FBFF9}" type="presParOf" srcId="{EAAED6F9-8A8D-48C6-AD25-00007DCC0F75}" destId="{CFDFF282-F37B-463B-8C50-6AA4D92FDE98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27407-FD8E-4341-999A-7EA0046057D9}">
      <dsp:nvSpPr>
        <dsp:cNvPr id="0" name=""/>
        <dsp:cNvSpPr/>
      </dsp:nvSpPr>
      <dsp:spPr>
        <a:xfrm>
          <a:off x="3330169" y="964728"/>
          <a:ext cx="7337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37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7922" y="1006626"/>
        <a:ext cx="38216" cy="7643"/>
      </dsp:txXfrm>
    </dsp:sp>
    <dsp:sp modelId="{F759EB6E-15DF-4605-9F32-6FA6D8B91C84}">
      <dsp:nvSpPr>
        <dsp:cNvPr id="0" name=""/>
        <dsp:cNvSpPr/>
      </dsp:nvSpPr>
      <dsp:spPr>
        <a:xfrm>
          <a:off x="8827" y="13505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Most of anomaly detection approaches such as Kmeans</a:t>
          </a:r>
        </a:p>
      </dsp:txBody>
      <dsp:txXfrm>
        <a:off x="8827" y="13505"/>
        <a:ext cx="3323141" cy="1993884"/>
      </dsp:txXfrm>
    </dsp:sp>
    <dsp:sp modelId="{D39FEECA-D95A-453B-98DD-4B3AA9396E03}">
      <dsp:nvSpPr>
        <dsp:cNvPr id="0" name=""/>
        <dsp:cNvSpPr/>
      </dsp:nvSpPr>
      <dsp:spPr>
        <a:xfrm>
          <a:off x="7417633" y="964728"/>
          <a:ext cx="7337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37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5386" y="1006626"/>
        <a:ext cx="38216" cy="7643"/>
      </dsp:txXfrm>
    </dsp:sp>
    <dsp:sp modelId="{CE5FE3F5-721F-4664-B74E-BB1F8C694231}">
      <dsp:nvSpPr>
        <dsp:cNvPr id="0" name=""/>
        <dsp:cNvSpPr/>
      </dsp:nvSpPr>
      <dsp:spPr>
        <a:xfrm>
          <a:off x="4096291" y="13505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construct a profile of normal instances, then identify anomalies as those that do not conform to the normal profile. This leads to two major drawbacks. The</a:t>
          </a:r>
        </a:p>
      </dsp:txBody>
      <dsp:txXfrm>
        <a:off x="4096291" y="13505"/>
        <a:ext cx="3323141" cy="1993884"/>
      </dsp:txXfrm>
    </dsp:sp>
    <dsp:sp modelId="{4940D897-9C1E-458D-BD94-22ED4852C780}">
      <dsp:nvSpPr>
        <dsp:cNvPr id="0" name=""/>
        <dsp:cNvSpPr/>
      </dsp:nvSpPr>
      <dsp:spPr>
        <a:xfrm>
          <a:off x="1670398" y="2005590"/>
          <a:ext cx="8174927" cy="733722"/>
        </a:xfrm>
        <a:custGeom>
          <a:avLst/>
          <a:gdLst/>
          <a:ahLst/>
          <a:cxnLst/>
          <a:rect l="0" t="0" r="0" b="0"/>
          <a:pathLst>
            <a:path>
              <a:moveTo>
                <a:pt x="8174927" y="0"/>
              </a:moveTo>
              <a:lnTo>
                <a:pt x="8174927" y="383961"/>
              </a:lnTo>
              <a:lnTo>
                <a:pt x="0" y="383961"/>
              </a:lnTo>
              <a:lnTo>
                <a:pt x="0" y="73372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2597" y="2368630"/>
        <a:ext cx="410529" cy="7643"/>
      </dsp:txXfrm>
    </dsp:sp>
    <dsp:sp modelId="{B91DA271-4DBB-47F5-BD13-CA8D3C204155}">
      <dsp:nvSpPr>
        <dsp:cNvPr id="0" name=""/>
        <dsp:cNvSpPr/>
      </dsp:nvSpPr>
      <dsp:spPr>
        <a:xfrm>
          <a:off x="8183755" y="13505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approaches are seldom optimized and constrained to low dimensional data and small data size.</a:t>
          </a:r>
        </a:p>
      </dsp:txBody>
      <dsp:txXfrm>
        <a:off x="8183755" y="13505"/>
        <a:ext cx="3323141" cy="1993884"/>
      </dsp:txXfrm>
    </dsp:sp>
    <dsp:sp modelId="{720A4757-F250-456A-B92E-DD575243687E}">
      <dsp:nvSpPr>
        <dsp:cNvPr id="0" name=""/>
        <dsp:cNvSpPr/>
      </dsp:nvSpPr>
      <dsp:spPr>
        <a:xfrm>
          <a:off x="3330169" y="3722935"/>
          <a:ext cx="7337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37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7922" y="3764833"/>
        <a:ext cx="38216" cy="7643"/>
      </dsp:txXfrm>
    </dsp:sp>
    <dsp:sp modelId="{D057374F-53F5-49B9-B004-DF4EBA225101}">
      <dsp:nvSpPr>
        <dsp:cNvPr id="0" name=""/>
        <dsp:cNvSpPr/>
      </dsp:nvSpPr>
      <dsp:spPr>
        <a:xfrm>
          <a:off x="8827" y="2771713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 contrast, the Isolation Forest algorithm says that anomalies: (</a:t>
          </a:r>
        </a:p>
      </dsp:txBody>
      <dsp:txXfrm>
        <a:off x="8827" y="2771713"/>
        <a:ext cx="3323141" cy="1993884"/>
      </dsp:txXfrm>
    </dsp:sp>
    <dsp:sp modelId="{F4F46139-6CA7-4713-9FFD-4F96F633CA77}">
      <dsp:nvSpPr>
        <dsp:cNvPr id="0" name=""/>
        <dsp:cNvSpPr/>
      </dsp:nvSpPr>
      <dsp:spPr>
        <a:xfrm>
          <a:off x="7417633" y="3722935"/>
          <a:ext cx="7337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337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65386" y="3764833"/>
        <a:ext cx="38216" cy="7643"/>
      </dsp:txXfrm>
    </dsp:sp>
    <dsp:sp modelId="{B0E432D8-B2E2-4417-A3EC-84397EDBC2E7}">
      <dsp:nvSpPr>
        <dsp:cNvPr id="0" name=""/>
        <dsp:cNvSpPr/>
      </dsp:nvSpPr>
      <dsp:spPr>
        <a:xfrm>
          <a:off x="4096291" y="2771713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i) They are the minority consisting of only a few instances (ii) They have</a:t>
          </a:r>
        </a:p>
      </dsp:txBody>
      <dsp:txXfrm>
        <a:off x="4096291" y="2771713"/>
        <a:ext cx="3323141" cy="1993884"/>
      </dsp:txXfrm>
    </dsp:sp>
    <dsp:sp modelId="{2E3D4B1F-1B69-41C9-9A26-0BC5C6D51A68}">
      <dsp:nvSpPr>
        <dsp:cNvPr id="0" name=""/>
        <dsp:cNvSpPr/>
      </dsp:nvSpPr>
      <dsp:spPr>
        <a:xfrm>
          <a:off x="1670398" y="4763797"/>
          <a:ext cx="8174927" cy="733722"/>
        </a:xfrm>
        <a:custGeom>
          <a:avLst/>
          <a:gdLst/>
          <a:ahLst/>
          <a:cxnLst/>
          <a:rect l="0" t="0" r="0" b="0"/>
          <a:pathLst>
            <a:path>
              <a:moveTo>
                <a:pt x="8174927" y="0"/>
              </a:moveTo>
              <a:lnTo>
                <a:pt x="8174927" y="383961"/>
              </a:lnTo>
              <a:lnTo>
                <a:pt x="0" y="383961"/>
              </a:lnTo>
              <a:lnTo>
                <a:pt x="0" y="733722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2597" y="5126837"/>
        <a:ext cx="410529" cy="7643"/>
      </dsp:txXfrm>
    </dsp:sp>
    <dsp:sp modelId="{74CFEF58-5931-473B-9453-1CAEDA2A4FB4}">
      <dsp:nvSpPr>
        <dsp:cNvPr id="0" name=""/>
        <dsp:cNvSpPr/>
      </dsp:nvSpPr>
      <dsp:spPr>
        <a:xfrm>
          <a:off x="8183755" y="2771713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attribute values very different from normal attribute values. Focusing on these</a:t>
          </a:r>
        </a:p>
      </dsp:txBody>
      <dsp:txXfrm>
        <a:off x="8183755" y="2771713"/>
        <a:ext cx="3323141" cy="1993884"/>
      </dsp:txXfrm>
    </dsp:sp>
    <dsp:sp modelId="{CFDFF282-F37B-463B-8C50-6AA4D92FDE98}">
      <dsp:nvSpPr>
        <dsp:cNvPr id="0" name=""/>
        <dsp:cNvSpPr/>
      </dsp:nvSpPr>
      <dsp:spPr>
        <a:xfrm>
          <a:off x="8827" y="5529920"/>
          <a:ext cx="3323141" cy="19938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2837" tIns="170926" rIns="162837" bIns="17092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properties makes it easier to isolate them</a:t>
          </a:r>
        </a:p>
      </dsp:txBody>
      <dsp:txXfrm>
        <a:off x="8827" y="5529920"/>
        <a:ext cx="3323141" cy="1993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219" y="1143000"/>
            <a:ext cx="12555693" cy="6492157"/>
            <a:chOff x="-736600" y="-2853316"/>
            <a:chExt cx="16740924" cy="8656207"/>
          </a:xfrm>
        </p:grpSpPr>
        <p:sp>
          <p:nvSpPr>
            <p:cNvPr id="3" name="TextBox 3"/>
            <p:cNvSpPr txBox="1"/>
            <p:nvPr/>
          </p:nvSpPr>
          <p:spPr>
            <a:xfrm>
              <a:off x="775" y="-2853316"/>
              <a:ext cx="16003549" cy="4530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5400" b="1">
                  <a:solidFill>
                    <a:srgbClr val="FFFFFF"/>
                  </a:solidFill>
                  <a:latin typeface="Rasputin Light"/>
                  <a:ea typeface="Calibri"/>
                  <a:cs typeface="Calibri"/>
                </a:rPr>
                <a:t>Real-Time Fraud Detection to Detect and Curtail data</a:t>
              </a:r>
              <a:endParaRPr lang="en-US" sz="5400" b="1">
                <a:ea typeface="Calibri"/>
                <a:cs typeface="Calibri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736600" y="2036133"/>
              <a:ext cx="16003549" cy="3766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50" dirty="0">
                  <a:solidFill>
                    <a:srgbClr val="FFFFFF"/>
                  </a:solidFill>
                  <a:latin typeface="Canva Sans"/>
                </a:rPr>
                <a:t>Problem Statement By: Bureau</a:t>
              </a:r>
              <a:endParaRPr lang="en-US" sz="3999">
                <a:solidFill>
                  <a:srgbClr val="FFFFFF"/>
                </a:solidFill>
                <a:latin typeface="Canva Sans"/>
              </a:endParaRP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50" dirty="0">
                  <a:solidFill>
                    <a:srgbClr val="FFFFFF"/>
                  </a:solidFill>
                  <a:latin typeface="Canva Sans"/>
                </a:rPr>
                <a:t>Presented By: Team </a:t>
              </a:r>
              <a:r>
                <a:rPr lang="en-US" sz="3950" dirty="0" err="1">
                  <a:solidFill>
                    <a:srgbClr val="FFFFFF"/>
                  </a:solidFill>
                  <a:latin typeface="Canva Sans"/>
                </a:rPr>
                <a:t>CoDivas</a:t>
              </a:r>
              <a:endParaRPr lang="en-US" sz="3950" dirty="0">
                <a:solidFill>
                  <a:srgbClr val="FFFFFF"/>
                </a:solidFill>
                <a:latin typeface="Canva Sans"/>
              </a:endParaRPr>
            </a:p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00" dirty="0">
                  <a:solidFill>
                    <a:srgbClr val="FFFFFF"/>
                  </a:solidFill>
                  <a:ea typeface="Calibri"/>
                  <a:cs typeface="Calibri"/>
                </a:rPr>
                <a:t>(Nirmayi Kelkar, Pragati Sharma, Sristy Sharma, Sudiksha Agrawal)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3226A8F-469F-0C6C-4975-5FE5DAA0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49" t="6019" r="50240" b="24537"/>
          <a:stretch/>
        </p:blipFill>
        <p:spPr>
          <a:xfrm>
            <a:off x="5272944" y="965200"/>
            <a:ext cx="7742110" cy="835659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08462-A222-1A6A-8A10-AC002CECEE42}"/>
              </a:ext>
            </a:extLst>
          </p:cNvPr>
          <p:cNvSpPr txBox="1"/>
          <p:nvPr/>
        </p:nvSpPr>
        <p:spPr>
          <a:xfrm>
            <a:off x="4341090" y="344054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177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953BE5B-9657-BB57-392D-44D67A0A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249"/>
            <a:ext cx="18288000" cy="21437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59DDC5-E96D-9D26-79AA-EE4759B0502E}"/>
              </a:ext>
            </a:extLst>
          </p:cNvPr>
          <p:cNvSpPr txBox="1"/>
          <p:nvPr/>
        </p:nvSpPr>
        <p:spPr>
          <a:xfrm>
            <a:off x="6610350" y="209550"/>
            <a:ext cx="4438650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Calibri"/>
                <a:cs typeface="Calibri"/>
              </a:rPr>
              <a:t>Connection to AWS Instance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FEFE3B4-5C57-F63D-FFD7-F6461B1B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4065"/>
            <a:ext cx="18288000" cy="834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8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FACB1-2B27-614C-0C72-56195B4F8F59}"/>
              </a:ext>
            </a:extLst>
          </p:cNvPr>
          <p:cNvSpPr txBox="1"/>
          <p:nvPr/>
        </p:nvSpPr>
        <p:spPr>
          <a:xfrm>
            <a:off x="1314450" y="1566435"/>
            <a:ext cx="9233982" cy="177439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9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Conditions on which we flagged the anomalies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09705"/>
            <a:ext cx="11855584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E381FF-8DED-56AC-A776-221325FAABAE}"/>
              </a:ext>
            </a:extLst>
          </p:cNvPr>
          <p:cNvSpPr txBox="1"/>
          <p:nvPr/>
        </p:nvSpPr>
        <p:spPr>
          <a:xfrm>
            <a:off x="1205664" y="4243995"/>
            <a:ext cx="9285618" cy="50166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We have handled all the 4 anomalies mentioned below:</a:t>
            </a: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If the user tries to make transactions with a total cumulative amount &gt;= to 70% of the card balance and the balance &gt;= Rs 3,00,000 within 12 hours. (RULE-001)</a:t>
            </a: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Users transact from more than 5 locations (the minimum difference is 200KM between two locations) and transact with that card for more than 1,00,000 Rs within a 12-hour window. (RULE-002)</a:t>
            </a: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If the transactions from a card don’t follow the coherent pattern of the last 12-hour/1-day/7-day window. (RULE-003)</a:t>
            </a: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If the transaction doesn’t follow a coherent pattern with the merchant category code of the last 3-day/7-day/30-day for the card (RULE-004)</a:t>
            </a: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80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0077E556-252F-ED7C-13E1-617CE863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8979" y="2971327"/>
            <a:ext cx="5322606" cy="5322606"/>
          </a:xfrm>
          <a:prstGeom prst="rect">
            <a:avLst/>
          </a:prstGeom>
        </p:spPr>
      </p:pic>
      <p:sp>
        <p:nvSpPr>
          <p:cNvPr id="63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6828" y="2848926"/>
            <a:ext cx="208558" cy="208558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55293" y="3284892"/>
            <a:ext cx="136707" cy="136707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6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C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A2CD79-6D24-41C7-8F1C-05B9B7CC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2" t="10058" r="29875" b="24661"/>
          <a:stretch/>
        </p:blipFill>
        <p:spPr>
          <a:xfrm>
            <a:off x="5381625" y="352425"/>
            <a:ext cx="9096375" cy="95821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5170B3-6277-7E2C-C22D-166DE0DE0152}"/>
              </a:ext>
            </a:extLst>
          </p:cNvPr>
          <p:cNvSpPr txBox="1"/>
          <p:nvPr/>
        </p:nvSpPr>
        <p:spPr>
          <a:xfrm>
            <a:off x="7128163" y="67483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ea typeface="Calibri"/>
                <a:cs typeface="Calibri"/>
              </a:rPr>
              <a:t>Output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3FF3F8-E8C1-E021-F21D-5B3F0684D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73" t="6111" r="45608" b="-1667"/>
          <a:stretch/>
        </p:blipFill>
        <p:spPr>
          <a:xfrm>
            <a:off x="1314450" y="1323975"/>
            <a:ext cx="6504495" cy="786765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C6E92A-B370-954B-A42F-806D00208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2" t="8900" r="39988"/>
          <a:stretch/>
        </p:blipFill>
        <p:spPr>
          <a:xfrm>
            <a:off x="9144000" y="1323975"/>
            <a:ext cx="6591312" cy="844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9AA97-B28B-2A44-0BE0-790768EEBED2}"/>
              </a:ext>
            </a:extLst>
          </p:cNvPr>
          <p:cNvSpPr txBox="1"/>
          <p:nvPr/>
        </p:nvSpPr>
        <p:spPr>
          <a:xfrm>
            <a:off x="11549784" y="4777797"/>
            <a:ext cx="409575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-1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48E12-96D2-59EF-5C86-6845C58D5434}"/>
              </a:ext>
            </a:extLst>
          </p:cNvPr>
          <p:cNvSpPr txBox="1"/>
          <p:nvPr/>
        </p:nvSpPr>
        <p:spPr>
          <a:xfrm>
            <a:off x="10322213" y="9189315"/>
            <a:ext cx="400050" cy="369332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2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a number of dots&#10;&#10;Description automatically generated">
            <a:extLst>
              <a:ext uri="{FF2B5EF4-FFF2-40B4-BE49-F238E27FC236}">
                <a16:creationId xmlns:a16="http://schemas.microsoft.com/office/drawing/2014/main" id="{8A12B48A-0C3D-5BD9-E6B7-96E706FB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9" b="1277"/>
          <a:stretch/>
        </p:blipFill>
        <p:spPr>
          <a:xfrm>
            <a:off x="1" y="10"/>
            <a:ext cx="14504463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11297415" y="5476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Image Capture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97415" y="3651301"/>
            <a:ext cx="5733283" cy="5614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For 20000 training data and for 100 test data</a:t>
            </a:r>
          </a:p>
          <a:p>
            <a:pPr marL="733425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ea typeface="Calibri"/>
                <a:cs typeface="Calibri"/>
              </a:rPr>
              <a:t>Anomalies are shown in red.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2669" y="4270375"/>
            <a:ext cx="12002662" cy="186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Rasputin Light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91298" y="-1838102"/>
            <a:ext cx="13958156" cy="1343472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791075"/>
            <a:ext cx="6910589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4500" dirty="0">
                <a:solidFill>
                  <a:srgbClr val="FFFFFF"/>
                </a:solidFill>
                <a:latin typeface="Rasputin Light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67859" y="1698732"/>
            <a:ext cx="6891441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To detect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63AB-0306-EED5-298F-236D284A48F5}"/>
              </a:ext>
            </a:extLst>
          </p:cNvPr>
          <p:cNvSpPr txBox="1"/>
          <p:nvPr/>
        </p:nvSpPr>
        <p:spPr>
          <a:xfrm>
            <a:off x="11001375" y="3314700"/>
            <a:ext cx="625792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+mn-lt"/>
                <a:cs typeface="+mn-lt"/>
              </a:rPr>
              <a:t>Anomaly detection are important for detecting fraudulent credit card activities, fault detection in critical machinery,</a:t>
            </a:r>
            <a:endParaRPr lang="en-US" sz="2800">
              <a:ea typeface="Calibri"/>
              <a:cs typeface="Calibri"/>
            </a:endParaRPr>
          </a:p>
          <a:p>
            <a:r>
              <a:rPr lang="en-US" sz="2800" dirty="0">
                <a:ea typeface="+mn-lt"/>
                <a:cs typeface="+mn-lt"/>
              </a:rPr>
              <a:t>anomalies) to name just a few. 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7" name="Picture 6" descr="A person touching a screen&#10;&#10;Description automatically generated">
            <a:extLst>
              <a:ext uri="{FF2B5EF4-FFF2-40B4-BE49-F238E27FC236}">
                <a16:creationId xmlns:a16="http://schemas.microsoft.com/office/drawing/2014/main" id="{ECDCEDDF-D3F5-F57F-809D-B1C88C1A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486400"/>
            <a:ext cx="5829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4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11208571" cy="10287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0236" y="965200"/>
            <a:ext cx="7159462" cy="2700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What is the Ideal ML Algorithm?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70236" y="3935071"/>
            <a:ext cx="8645361" cy="5377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120775" lvl="1" indent="-4572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sz="3000" dirty="0"/>
              <a:t>Unsupervised algorithm</a:t>
            </a:r>
            <a:endParaRPr lang="en-US" dirty="0">
              <a:ea typeface="Calibri"/>
              <a:cs typeface="Calibri"/>
            </a:endParaRPr>
          </a:p>
          <a:p>
            <a:pPr marL="457200" indent="-457200" algn="ctr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3000" dirty="0"/>
              <a:t>Very good at catching anomalies in many diverse situations.</a:t>
            </a:r>
            <a:endParaRPr lang="en-US" sz="3000" dirty="0">
              <a:ea typeface="Calibri"/>
              <a:cs typeface="Calibri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 Computationally very fast </a:t>
            </a:r>
            <a:endParaRPr lang="en-US" sz="3000" dirty="0">
              <a:ea typeface="Calibri"/>
              <a:cs typeface="Calibri"/>
            </a:endParaRPr>
          </a:p>
          <a:p>
            <a:pPr indent="-2286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 Scalable and can handle large datasets.</a:t>
            </a:r>
            <a:endParaRPr lang="en-US" sz="3000" dirty="0">
              <a:ea typeface="Calibri"/>
              <a:cs typeface="Calibri"/>
            </a:endParaRPr>
          </a:p>
        </p:txBody>
      </p:sp>
      <p:pic>
        <p:nvPicPr>
          <p:cNvPr id="3" name="Picture 2" descr="A blue and orange logo&#10;&#10;Description automatically generated">
            <a:extLst>
              <a:ext uri="{FF2B5EF4-FFF2-40B4-BE49-F238E27FC236}">
                <a16:creationId xmlns:a16="http://schemas.microsoft.com/office/drawing/2014/main" id="{A8FA1766-ED9D-84C4-A0C8-8AE66727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804" y="965202"/>
            <a:ext cx="3817507" cy="3817507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2786074" y="5486400"/>
            <a:ext cx="3300966" cy="38782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51644" y="2167405"/>
            <a:ext cx="95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011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/>
              <a:t>Develop an API that uses machine learning to analyze payment transactions and identify suspicious activity in real-time.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4363" y="960120"/>
            <a:ext cx="8689741" cy="83667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6617" y="0"/>
            <a:ext cx="12118714" cy="6309781"/>
            <a:chOff x="-154736" y="-4377315"/>
            <a:chExt cx="16158285" cy="8413038"/>
          </a:xfrm>
        </p:grpSpPr>
        <p:sp>
          <p:nvSpPr>
            <p:cNvPr id="3" name="TextBox 3"/>
            <p:cNvSpPr txBox="1"/>
            <p:nvPr/>
          </p:nvSpPr>
          <p:spPr>
            <a:xfrm>
              <a:off x="-154736" y="-4377315"/>
              <a:ext cx="16003549" cy="2060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5400" b="1" dirty="0">
                  <a:solidFill>
                    <a:srgbClr val="FFFFFF"/>
                  </a:solidFill>
                  <a:latin typeface="Rasputin Light"/>
                  <a:ea typeface="Calibri"/>
                  <a:cs typeface="Calibri"/>
                </a:rPr>
                <a:t>System Architecture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141033"/>
              <a:ext cx="16003549" cy="894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</a:pPr>
              <a:endParaRPr lang="en-US" sz="3999">
                <a:solidFill>
                  <a:srgbClr val="FFFFFF"/>
                </a:solidFill>
                <a:latin typeface="Canva Sans"/>
                <a:ea typeface="Calibri"/>
                <a:cs typeface="Calibri"/>
              </a:endParaRPr>
            </a:p>
          </p:txBody>
        </p:sp>
      </p:grpSp>
      <p:pic>
        <p:nvPicPr>
          <p:cNvPr id="5" name="Picture 4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2871BC1E-BBF6-8CC7-5D70-D8DAD9CD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73" y="2169174"/>
            <a:ext cx="16464059" cy="75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2992700" y="-3537343"/>
            <a:ext cx="8901994" cy="104575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51644" y="2167405"/>
            <a:ext cx="9525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657600" y="4019006"/>
            <a:ext cx="9318041" cy="350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2175" lvl="1" indent="-514350" algn="ctr">
              <a:lnSpc>
                <a:spcPts val="4550"/>
              </a:lnSpc>
              <a:spcBef>
                <a:spcPct val="0"/>
              </a:spcBef>
              <a:buAutoNum type="arabicPeriod"/>
            </a:pPr>
            <a:r>
              <a:rPr lang="en-US" sz="3500" dirty="0">
                <a:solidFill>
                  <a:srgbClr val="FFFFFF"/>
                </a:solidFill>
                <a:latin typeface="Arial"/>
                <a:cs typeface="Arial"/>
              </a:rPr>
              <a:t>Unsupervised algorithm</a:t>
            </a:r>
            <a:endParaRPr lang="en-US" sz="35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ts val="4550"/>
              </a:lnSpc>
            </a:pPr>
            <a:r>
              <a:rPr lang="en-US" sz="3500" dirty="0">
                <a:solidFill>
                  <a:srgbClr val="FFFFFF"/>
                </a:solidFill>
                <a:latin typeface="Canva Sans"/>
              </a:rPr>
              <a:t>2.Very good at catching anomalies in many diverse situations.</a:t>
            </a:r>
            <a:endParaRPr lang="en-US"/>
          </a:p>
          <a:p>
            <a:pPr algn="ctr">
              <a:lnSpc>
                <a:spcPts val="4550"/>
              </a:lnSpc>
            </a:pPr>
            <a:r>
              <a:rPr lang="en-US" sz="3500" dirty="0">
                <a:solidFill>
                  <a:srgbClr val="FFFFFF"/>
                </a:solidFill>
                <a:latin typeface="Canva Sans"/>
              </a:rPr>
              <a:t>   3. Computationally very fast </a:t>
            </a:r>
          </a:p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Canva Sans"/>
              </a:rPr>
              <a:t>    4. Scalable and can handle large datasets.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11269" y="914400"/>
            <a:ext cx="9089827" cy="1728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>
                <a:solidFill>
                  <a:srgbClr val="FFFFFF"/>
                </a:solidFill>
                <a:latin typeface="Rasputin Light"/>
              </a:rPr>
              <a:t>What is the Ideal ML Algorithm?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657DDE-DC28-57A1-E280-363CA230CF05}"/>
              </a:ext>
            </a:extLst>
          </p:cNvPr>
          <p:cNvSpPr txBox="1"/>
          <p:nvPr/>
        </p:nvSpPr>
        <p:spPr>
          <a:xfrm>
            <a:off x="1483233" y="660723"/>
            <a:ext cx="7085367" cy="12869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tx2"/>
                </a:solidFill>
              </a:rPr>
              <a:t>Why Isolation Forest?</a:t>
            </a:r>
            <a:endParaRPr lang="en-US" sz="44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54845" y="0"/>
            <a:ext cx="8733155" cy="10027900"/>
            <a:chOff x="6357228" y="0"/>
            <a:chExt cx="5822103" cy="66852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Forest scene">
            <a:extLst>
              <a:ext uri="{FF2B5EF4-FFF2-40B4-BE49-F238E27FC236}">
                <a16:creationId xmlns:a16="http://schemas.microsoft.com/office/drawing/2014/main" id="{8FB996E1-2C01-AF09-F095-F1911EF5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82588" y="2443633"/>
            <a:ext cx="5430032" cy="5430032"/>
          </a:xfrm>
          <a:prstGeom prst="rect">
            <a:avLst/>
          </a:prstGeom>
        </p:spPr>
      </p:pic>
      <p:graphicFrame>
        <p:nvGraphicFramePr>
          <p:cNvPr id="25" name="TextBox 3">
            <a:extLst>
              <a:ext uri="{FF2B5EF4-FFF2-40B4-BE49-F238E27FC236}">
                <a16:creationId xmlns:a16="http://schemas.microsoft.com/office/drawing/2014/main" id="{5232E5B3-BD56-09F4-6F64-C86B9E8916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491535"/>
              </p:ext>
            </p:extLst>
          </p:nvPr>
        </p:nvGraphicFramePr>
        <p:xfrm>
          <a:off x="638175" y="2314575"/>
          <a:ext cx="11515725" cy="753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9698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CF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19128" y="4558650"/>
            <a:ext cx="1574839" cy="125593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281" y="4408163"/>
            <a:ext cx="1470675" cy="1470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95417" y="4408163"/>
            <a:ext cx="1042686" cy="14706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41281" y="250313"/>
            <a:ext cx="539223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Rasputin Light"/>
              </a:rPr>
              <a:t>Tech Stack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281" y="6697987"/>
            <a:ext cx="539223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Rasputin Light"/>
              </a:rPr>
              <a:t>Assumptions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40" y="8031487"/>
            <a:ext cx="551288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0045" lvl="1" indent="-179705" algn="ctr">
              <a:lnSpc>
                <a:spcPts val="2337"/>
              </a:lnSpc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Canva Sans"/>
              </a:rPr>
              <a:t>Generated training and test data</a:t>
            </a:r>
          </a:p>
          <a:p>
            <a:pPr algn="ctr">
              <a:lnSpc>
                <a:spcPts val="2337"/>
              </a:lnSpc>
            </a:pPr>
            <a:endParaRPr lang="en-US" sz="2000" dirty="0">
              <a:solidFill>
                <a:srgbClr val="000000"/>
              </a:solidFill>
              <a:latin typeface="Canva Sans"/>
            </a:endParaRPr>
          </a:p>
        </p:txBody>
      </p:sp>
      <p:pic>
        <p:nvPicPr>
          <p:cNvPr id="12" name="Picture 11" descr="Python (programming language) - Wikipedia">
            <a:extLst>
              <a:ext uri="{FF2B5EF4-FFF2-40B4-BE49-F238E27FC236}">
                <a16:creationId xmlns:a16="http://schemas.microsoft.com/office/drawing/2014/main" id="{ED86CC9B-8F8E-8FDD-57AC-23EEF3DCC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487233"/>
            <a:ext cx="1962150" cy="2159508"/>
          </a:xfrm>
          <a:prstGeom prst="rect">
            <a:avLst/>
          </a:prstGeom>
        </p:spPr>
      </p:pic>
      <p:pic>
        <p:nvPicPr>
          <p:cNvPr id="13" name="Picture 12" descr="An Introduction to AWS. Amazon Web Services(AWS) is a cloud… | by  computethecloud | computethecloud | Medium">
            <a:extLst>
              <a:ext uri="{FF2B5EF4-FFF2-40B4-BE49-F238E27FC236}">
                <a16:creationId xmlns:a16="http://schemas.microsoft.com/office/drawing/2014/main" id="{321385F1-2FCA-E46F-CC53-8DE2B654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525" y="1485900"/>
            <a:ext cx="2743200" cy="205740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B87516-71B4-0804-6DCD-B11A547CBC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95" t="27222" r="5787" b="8148"/>
          <a:stretch/>
        </p:blipFill>
        <p:spPr>
          <a:xfrm>
            <a:off x="6220557" y="1676400"/>
            <a:ext cx="11705504" cy="66484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0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A75A4-9826-4F7B-CD2A-8E22C96CA900}"/>
              </a:ext>
            </a:extLst>
          </p:cNvPr>
          <p:cNvSpPr txBox="1"/>
          <p:nvPr/>
        </p:nvSpPr>
        <p:spPr>
          <a:xfrm>
            <a:off x="1670715" y="4441074"/>
            <a:ext cx="6054501" cy="35814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of isolation forest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4477488"/>
            <a:ext cx="1097283" cy="101019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046505" y="0"/>
            <a:ext cx="2241495" cy="1028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8715" y="587829"/>
            <a:ext cx="9014049" cy="90256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677F9C-9E0D-3185-E31F-E9B2C5232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21" t="22870" r="15278" b="3333"/>
          <a:stretch/>
        </p:blipFill>
        <p:spPr>
          <a:xfrm>
            <a:off x="7140663" y="1161648"/>
            <a:ext cx="10037551" cy="769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Farmoeasy</dc:title>
  <cp:revision>551</cp:revision>
  <dcterms:created xsi:type="dcterms:W3CDTF">2006-08-16T00:00:00Z</dcterms:created>
  <dcterms:modified xsi:type="dcterms:W3CDTF">2024-04-06T13:01:33Z</dcterms:modified>
  <dc:identifier>DAFUXCv3688</dc:identifier>
</cp:coreProperties>
</file>